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7" r:id="rId4"/>
    <p:sldId id="268" r:id="rId5"/>
    <p:sldId id="266" r:id="rId6"/>
    <p:sldId id="257" r:id="rId7"/>
    <p:sldId id="260" r:id="rId8"/>
    <p:sldId id="261" r:id="rId9"/>
    <p:sldId id="265" r:id="rId10"/>
    <p:sldId id="270"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4" autoAdjust="0"/>
    <p:restoredTop sz="94729" autoAdjust="0"/>
  </p:normalViewPr>
  <p:slideViewPr>
    <p:cSldViewPr>
      <p:cViewPr varScale="1">
        <p:scale>
          <a:sx n="69" d="100"/>
          <a:sy n="69" d="100"/>
        </p:scale>
        <p:origin x="-140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D3262F7-53C5-441A-A2AC-1A6F552793D1}" type="datetimeFigureOut">
              <a:rPr lang="ru-RU" smtClean="0"/>
              <a:pPr/>
              <a:t>29.12.2016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7F3156-9C66-423B-8499-92E270B27C4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D3262F7-53C5-441A-A2AC-1A6F552793D1}" type="datetimeFigureOut">
              <a:rPr lang="ru-RU" smtClean="0"/>
              <a:pPr/>
              <a:t>29.12.2016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7F3156-9C66-423B-8499-92E270B27C4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D3262F7-53C5-441A-A2AC-1A6F552793D1}" type="datetimeFigureOut">
              <a:rPr lang="ru-RU" smtClean="0"/>
              <a:pPr/>
              <a:t>29.12.2016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7F3156-9C66-423B-8499-92E270B27C4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D3262F7-53C5-441A-A2AC-1A6F552793D1}" type="datetimeFigureOut">
              <a:rPr lang="ru-RU" smtClean="0"/>
              <a:pPr/>
              <a:t>29.12.2016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7F3156-9C66-423B-8499-92E270B27C4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D3262F7-53C5-441A-A2AC-1A6F552793D1}" type="datetimeFigureOut">
              <a:rPr lang="ru-RU" smtClean="0"/>
              <a:pPr/>
              <a:t>29.12.2016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7F3156-9C66-423B-8499-92E270B27C4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D3262F7-53C5-441A-A2AC-1A6F552793D1}" type="datetimeFigureOut">
              <a:rPr lang="ru-RU" smtClean="0"/>
              <a:pPr/>
              <a:t>29.12.2016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7F3156-9C66-423B-8499-92E270B27C4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D3262F7-53C5-441A-A2AC-1A6F552793D1}" type="datetimeFigureOut">
              <a:rPr lang="ru-RU" smtClean="0"/>
              <a:pPr/>
              <a:t>29.12.2016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D7F3156-9C66-423B-8499-92E270B27C4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D3262F7-53C5-441A-A2AC-1A6F552793D1}" type="datetimeFigureOut">
              <a:rPr lang="ru-RU" smtClean="0"/>
              <a:pPr/>
              <a:t>29.12.2016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D7F3156-9C66-423B-8499-92E270B27C4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D3262F7-53C5-441A-A2AC-1A6F552793D1}" type="datetimeFigureOut">
              <a:rPr lang="ru-RU" smtClean="0"/>
              <a:pPr/>
              <a:t>29.12.2016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D7F3156-9C66-423B-8499-92E270B27C4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D3262F7-53C5-441A-A2AC-1A6F552793D1}" type="datetimeFigureOut">
              <a:rPr lang="ru-RU" smtClean="0"/>
              <a:pPr/>
              <a:t>29.12.2016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7F3156-9C66-423B-8499-92E270B27C4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D3262F7-53C5-441A-A2AC-1A6F552793D1}" type="datetimeFigureOut">
              <a:rPr lang="ru-RU" smtClean="0"/>
              <a:pPr/>
              <a:t>29.12.2016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7F3156-9C66-423B-8499-92E270B27C4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3262F7-53C5-441A-A2AC-1A6F552793D1}" type="datetimeFigureOut">
              <a:rPr lang="ru-RU" smtClean="0"/>
              <a:pPr/>
              <a:t>29.12.2016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7F3156-9C66-423B-8499-92E270B27C4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57166"/>
            <a:ext cx="7772400" cy="3643338"/>
          </a:xfrm>
        </p:spPr>
        <p:txBody>
          <a:bodyPr>
            <a:normAutofit/>
          </a:bodyPr>
          <a:lstStyle/>
          <a:p>
            <a:r>
              <a:rPr lang="ru-RU" b="1" i="1" dirty="0" smtClean="0"/>
              <a:t>                            </a:t>
            </a:r>
            <a:r>
              <a:rPr lang="ru-RU" sz="3600" b="1" i="1" dirty="0" smtClean="0"/>
              <a:t>Для вас, родители!</a:t>
            </a:r>
            <a:br>
              <a:rPr lang="ru-RU" sz="3600" b="1" i="1" dirty="0" smtClean="0"/>
            </a:br>
            <a:r>
              <a:rPr lang="ru-RU" dirty="0" smtClean="0"/>
              <a:t/>
            </a:r>
            <a:br>
              <a:rPr lang="ru-RU" dirty="0" smtClean="0"/>
            </a:br>
            <a:r>
              <a:rPr lang="ru-RU" sz="4000" b="1" dirty="0" smtClean="0"/>
              <a:t>Мотивация учения – основа успешного обучения</a:t>
            </a:r>
            <a:br>
              <a:rPr lang="ru-RU" sz="4000" b="1" dirty="0" smtClean="0"/>
            </a:br>
            <a:r>
              <a:rPr lang="ru-RU" sz="4000" b="1" dirty="0" smtClean="0"/>
              <a:t> ребенка  в школе</a:t>
            </a:r>
            <a:endParaRPr lang="ru-RU" sz="4000" b="1" dirty="0"/>
          </a:p>
        </p:txBody>
      </p:sp>
      <p:sp>
        <p:nvSpPr>
          <p:cNvPr id="3" name="Подзаголовок 2"/>
          <p:cNvSpPr>
            <a:spLocks noGrp="1"/>
          </p:cNvSpPr>
          <p:nvPr>
            <p:ph type="subTitle" idx="1"/>
          </p:nvPr>
        </p:nvSpPr>
        <p:spPr>
          <a:xfrm>
            <a:off x="2357422" y="4286256"/>
            <a:ext cx="6400800" cy="2257444"/>
          </a:xfrm>
        </p:spPr>
        <p:txBody>
          <a:bodyPr>
            <a:normAutofit fontScale="92500" lnSpcReduction="20000"/>
          </a:bodyPr>
          <a:lstStyle/>
          <a:p>
            <a:endParaRPr lang="ru-RU" sz="3800" dirty="0" smtClean="0"/>
          </a:p>
          <a:p>
            <a:r>
              <a:rPr lang="ru-RU" sz="3800" b="1" dirty="0" smtClean="0">
                <a:solidFill>
                  <a:schemeClr val="tx1"/>
                </a:solidFill>
              </a:rPr>
              <a:t>МБОУ «</a:t>
            </a:r>
            <a:r>
              <a:rPr lang="ru-RU" sz="3800" b="1" dirty="0" err="1" smtClean="0">
                <a:solidFill>
                  <a:schemeClr val="tx1"/>
                </a:solidFill>
              </a:rPr>
              <a:t>Славкинская</a:t>
            </a:r>
            <a:r>
              <a:rPr lang="ru-RU" sz="3800" b="1" dirty="0" smtClean="0">
                <a:solidFill>
                  <a:schemeClr val="tx1"/>
                </a:solidFill>
              </a:rPr>
              <a:t> СШ»</a:t>
            </a:r>
          </a:p>
          <a:p>
            <a:r>
              <a:rPr lang="ru-RU" sz="3800" b="1" dirty="0" smtClean="0">
                <a:solidFill>
                  <a:schemeClr val="tx1"/>
                </a:solidFill>
              </a:rPr>
              <a:t>Киреева Татьяна Ивановна</a:t>
            </a:r>
          </a:p>
          <a:p>
            <a:r>
              <a:rPr lang="ru-RU" sz="3800" b="1" dirty="0" smtClean="0">
                <a:solidFill>
                  <a:schemeClr val="tx1"/>
                </a:solidFill>
              </a:rPr>
              <a:t>педагог-психолог</a:t>
            </a:r>
          </a:p>
          <a:p>
            <a:endParaRPr lang="ru-RU" dirty="0" smtClean="0"/>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Условия школьного успеха</a:t>
            </a:r>
            <a:endParaRPr lang="ru-RU" sz="3200" b="1" dirty="0"/>
          </a:p>
        </p:txBody>
      </p:sp>
      <p:sp>
        <p:nvSpPr>
          <p:cNvPr id="3" name="Содержимое 2"/>
          <p:cNvSpPr>
            <a:spLocks noGrp="1"/>
          </p:cNvSpPr>
          <p:nvPr>
            <p:ph idx="1"/>
          </p:nvPr>
        </p:nvSpPr>
        <p:spPr/>
        <p:txBody>
          <a:bodyPr>
            <a:normAutofit fontScale="62500" lnSpcReduction="20000"/>
          </a:bodyPr>
          <a:lstStyle/>
          <a:p>
            <a:r>
              <a:rPr lang="ru-RU" dirty="0" smtClean="0"/>
              <a:t>Принятие ребенка, несмотря на те неудачи, с которыми он уже столкнулся или может столкнуться. </a:t>
            </a:r>
          </a:p>
          <a:p>
            <a:r>
              <a:rPr lang="ru-RU" b="1" dirty="0" smtClean="0"/>
              <a:t>Обязательное проявление родителями интереса к школе, </a:t>
            </a:r>
            <a:r>
              <a:rPr lang="ru-RU" dirty="0" smtClean="0"/>
              <a:t>классу, в котором учится ребенок, к каждому прожитому им школьному дню</a:t>
            </a:r>
            <a:r>
              <a:rPr lang="ru-RU" b="1" dirty="0" smtClean="0"/>
              <a:t>. </a:t>
            </a:r>
            <a:r>
              <a:rPr lang="ru-RU" dirty="0" smtClean="0"/>
              <a:t>Неформальное общение со своим ребенком после прошедшего школьного дня. </a:t>
            </a:r>
          </a:p>
          <a:p>
            <a:r>
              <a:rPr lang="ru-RU" dirty="0" smtClean="0"/>
              <a:t>Общение с классным руководителем, учителями – предметниками. </a:t>
            </a:r>
          </a:p>
          <a:p>
            <a:r>
              <a:rPr lang="ru-RU" dirty="0" smtClean="0"/>
              <a:t>Недопустимость физических мер воздействия, запугивания, критики в адрес ребенка, особенно в присутствии других людей (бабушек, дедушек, сверстников).</a:t>
            </a:r>
            <a:endParaRPr lang="ru-RU" dirty="0"/>
          </a:p>
          <a:p>
            <a:r>
              <a:rPr lang="ru-RU" dirty="0" smtClean="0"/>
              <a:t>Предоставление ребенку самостоятельности в учебной работе и организация обоснованного контроля за его учебной деятельностью.</a:t>
            </a:r>
          </a:p>
          <a:p>
            <a:r>
              <a:rPr lang="ru-RU" dirty="0" smtClean="0"/>
              <a:t>Поощрение ребенка, и не только за учебные успехи. Моральное стимулирование достижений ребенка.</a:t>
            </a:r>
          </a:p>
          <a:p>
            <a:r>
              <a:rPr lang="ru-RU" dirty="0" smtClean="0"/>
              <a:t>Развитие самоконтроля, самооценки и самодостаточности ребенка.</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Мотив. Мотивация.</a:t>
            </a:r>
            <a:endParaRPr lang="ru-RU" b="1" dirty="0"/>
          </a:p>
        </p:txBody>
      </p:sp>
      <p:sp>
        <p:nvSpPr>
          <p:cNvPr id="3" name="Содержимое 2"/>
          <p:cNvSpPr>
            <a:spLocks noGrp="1"/>
          </p:cNvSpPr>
          <p:nvPr>
            <p:ph idx="1"/>
          </p:nvPr>
        </p:nvSpPr>
        <p:spPr/>
        <p:txBody>
          <a:bodyPr/>
          <a:lstStyle/>
          <a:p>
            <a:r>
              <a:rPr lang="ru-RU" b="1" dirty="0" smtClean="0"/>
              <a:t>Мотив </a:t>
            </a:r>
            <a:r>
              <a:rPr lang="ru-RU" dirty="0" smtClean="0"/>
              <a:t>– внутренняя устойчивая психологическая причина поведения или поступка человека. </a:t>
            </a:r>
          </a:p>
          <a:p>
            <a:r>
              <a:rPr lang="ru-RU" b="1" dirty="0" smtClean="0"/>
              <a:t>Мотивация </a:t>
            </a:r>
            <a:r>
              <a:rPr lang="ru-RU" dirty="0" smtClean="0"/>
              <a:t>– динамический процесс внутреннего психологического и физиологического управления поведением, включающий его инициацию, направление, организацию, поддержку.</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smtClean="0"/>
              <a:t>Внутренние мотивы</a:t>
            </a:r>
            <a:endParaRPr lang="ru-RU" sz="4000" b="1" dirty="0"/>
          </a:p>
        </p:txBody>
      </p:sp>
      <p:sp>
        <p:nvSpPr>
          <p:cNvPr id="3" name="Содержимое 2"/>
          <p:cNvSpPr>
            <a:spLocks noGrp="1"/>
          </p:cNvSpPr>
          <p:nvPr>
            <p:ph idx="1"/>
          </p:nvPr>
        </p:nvSpPr>
        <p:spPr/>
        <p:txBody>
          <a:bodyPr>
            <a:normAutofit fontScale="92500" lnSpcReduction="20000"/>
          </a:bodyPr>
          <a:lstStyle/>
          <a:p>
            <a:r>
              <a:rPr lang="ru-RU" b="1" dirty="0" smtClean="0"/>
              <a:t>Внутренний мотив </a:t>
            </a:r>
            <a:r>
              <a:rPr lang="ru-RU" dirty="0" smtClean="0"/>
              <a:t>характеризуется самостоятельной познавательной деятельностью обучающегося. </a:t>
            </a:r>
          </a:p>
          <a:p>
            <a:r>
              <a:rPr lang="ru-RU" dirty="0" smtClean="0"/>
              <a:t> Внутренние мотивы включают в себя: </a:t>
            </a:r>
          </a:p>
          <a:p>
            <a:r>
              <a:rPr lang="ru-RU" i="1" dirty="0" smtClean="0"/>
              <a:t>интерес к процессу деятельности; </a:t>
            </a:r>
          </a:p>
          <a:p>
            <a:r>
              <a:rPr lang="ru-RU" i="1" dirty="0" smtClean="0"/>
              <a:t>интерес к результату деятельности;</a:t>
            </a:r>
          </a:p>
          <a:p>
            <a:r>
              <a:rPr lang="ru-RU" i="1" dirty="0" smtClean="0"/>
              <a:t>стремление к саморазвитию;</a:t>
            </a:r>
          </a:p>
          <a:p>
            <a:r>
              <a:rPr lang="ru-RU" i="1" dirty="0" smtClean="0"/>
              <a:t>развитию каких-либо своих качеств, способностей (организованность, самостоятельность, самоконтроль, и др.).</a:t>
            </a:r>
            <a:endParaRPr lang="ru-RU"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smtClean="0"/>
              <a:t>Внешние мотивы</a:t>
            </a:r>
            <a:endParaRPr lang="ru-RU" sz="4000" b="1" dirty="0"/>
          </a:p>
        </p:txBody>
      </p:sp>
      <p:sp>
        <p:nvSpPr>
          <p:cNvPr id="3" name="Содержимое 2"/>
          <p:cNvSpPr>
            <a:spLocks noGrp="1"/>
          </p:cNvSpPr>
          <p:nvPr>
            <p:ph idx="1"/>
          </p:nvPr>
        </p:nvSpPr>
        <p:spPr/>
        <p:txBody>
          <a:bodyPr>
            <a:normAutofit fontScale="77500" lnSpcReduction="20000"/>
          </a:bodyPr>
          <a:lstStyle/>
          <a:p>
            <a:r>
              <a:rPr lang="ru-RU" b="1" dirty="0" smtClean="0"/>
              <a:t>Внешний  мотив  </a:t>
            </a:r>
            <a:r>
              <a:rPr lang="ru-RU" dirty="0" smtClean="0"/>
              <a:t>характеризуется отсутствием  собственного желания ходить в школу, деятельность осуществляется в силу долга, обязанности, из-за давления взрослых, учителей, ребенок </a:t>
            </a:r>
            <a:r>
              <a:rPr lang="ru-RU" dirty="0"/>
              <a:t>ш</a:t>
            </a:r>
            <a:r>
              <a:rPr lang="ru-RU" dirty="0" smtClean="0"/>
              <a:t>колу посещает по принуждению.</a:t>
            </a:r>
          </a:p>
          <a:p>
            <a:r>
              <a:rPr lang="ru-RU" b="1" dirty="0" smtClean="0"/>
              <a:t>Если ученик решает задачу:</a:t>
            </a:r>
          </a:p>
          <a:p>
            <a:r>
              <a:rPr lang="ru-RU" dirty="0" smtClean="0"/>
              <a:t>внешними мотивами этого действия могут быть: желание получить хорошую отметку, показать своим товарищам свое умение решать задачи, добиться похвалы учителя и родителей и т.д. </a:t>
            </a:r>
          </a:p>
          <a:p>
            <a:r>
              <a:rPr lang="ru-RU" dirty="0" smtClean="0"/>
              <a:t>внутренними мотивами в данном случае являются: интерес к процессу решения задачи, к поиску способа решения, результату и т.д.</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Виды мотивов</a:t>
            </a:r>
            <a:endParaRPr lang="ru-RU" dirty="0"/>
          </a:p>
        </p:txBody>
      </p:sp>
      <p:sp>
        <p:nvSpPr>
          <p:cNvPr id="3" name="Содержимое 2"/>
          <p:cNvSpPr>
            <a:spLocks noGrp="1"/>
          </p:cNvSpPr>
          <p:nvPr>
            <p:ph idx="1"/>
          </p:nvPr>
        </p:nvSpPr>
        <p:spPr>
          <a:xfrm>
            <a:off x="457200" y="1600200"/>
            <a:ext cx="8229600" cy="5114948"/>
          </a:xfrm>
        </p:spPr>
        <p:txBody>
          <a:bodyPr>
            <a:normAutofit fontScale="70000" lnSpcReduction="20000"/>
          </a:bodyPr>
          <a:lstStyle/>
          <a:p>
            <a:r>
              <a:rPr lang="ru-RU" b="1" i="1" dirty="0" smtClean="0"/>
              <a:t>Учебный</a:t>
            </a:r>
            <a:r>
              <a:rPr lang="ru-RU" i="1" dirty="0"/>
              <a:t> - ребенку нравится учиться, нравится посещать </a:t>
            </a:r>
            <a:r>
              <a:rPr lang="ru-RU" i="1" dirty="0" smtClean="0"/>
              <a:t>школу.</a:t>
            </a:r>
          </a:p>
          <a:p>
            <a:r>
              <a:rPr lang="ru-RU" b="1" i="1" dirty="0" smtClean="0"/>
              <a:t>Игровой</a:t>
            </a:r>
            <a:r>
              <a:rPr lang="ru-RU" i="1" dirty="0"/>
              <a:t> - в школе ребенку нравится только играть, гулять, общаться с </a:t>
            </a:r>
            <a:r>
              <a:rPr lang="ru-RU" i="1" dirty="0" smtClean="0"/>
              <a:t>детьми.</a:t>
            </a:r>
          </a:p>
          <a:p>
            <a:r>
              <a:rPr lang="ru-RU" b="1" i="1" dirty="0" smtClean="0"/>
              <a:t>Позиционный</a:t>
            </a:r>
            <a:r>
              <a:rPr lang="ru-RU" i="1" dirty="0"/>
              <a:t> - ребенок ходит в школу </a:t>
            </a:r>
            <a:r>
              <a:rPr lang="ru-RU" i="1" dirty="0" smtClean="0"/>
              <a:t> </a:t>
            </a:r>
            <a:r>
              <a:rPr lang="ru-RU" i="1" dirty="0"/>
              <a:t>для того, чтобы почувствовать себя взрослым, повысить свой статус в глазах детей и </a:t>
            </a:r>
            <a:r>
              <a:rPr lang="ru-RU" i="1" dirty="0" smtClean="0"/>
              <a:t>взрослых.</a:t>
            </a:r>
          </a:p>
          <a:p>
            <a:r>
              <a:rPr lang="ru-RU" b="1" i="1" dirty="0" smtClean="0"/>
              <a:t>Социальный</a:t>
            </a:r>
            <a:r>
              <a:rPr lang="ru-RU" i="1" dirty="0"/>
              <a:t> - </a:t>
            </a:r>
            <a:r>
              <a:rPr lang="ru-RU" i="1" dirty="0" smtClean="0"/>
              <a:t>ребенок ходит в школу  </a:t>
            </a:r>
            <a:r>
              <a:rPr lang="ru-RU" i="1" dirty="0"/>
              <a:t>потому, что знает: учиться надо, чтобы в будущем получить профессию, - так говорят родители</a:t>
            </a:r>
            <a:r>
              <a:rPr lang="ru-RU" i="1" dirty="0" smtClean="0"/>
              <a:t>.</a:t>
            </a:r>
            <a:r>
              <a:rPr lang="ru-RU" dirty="0" smtClean="0"/>
              <a:t>  </a:t>
            </a:r>
            <a:r>
              <a:rPr lang="ru-RU" i="1" dirty="0" smtClean="0"/>
              <a:t>Школьник  стремится осознавать, анализировать способы и формы своего сотрудничества и взаимоотношений с учителем, товарищами по классу, постоянно совершенствовать эти формы. Данный мотив является важной основой самовоспитания, самосовершенствования личности.</a:t>
            </a:r>
          </a:p>
          <a:p>
            <a:r>
              <a:rPr lang="ru-RU" b="1" i="1" dirty="0" smtClean="0"/>
              <a:t>Оценочный</a:t>
            </a:r>
            <a:r>
              <a:rPr lang="ru-RU" i="1" dirty="0"/>
              <a:t> - ребенок ходит в школу, чтобы зарабатывать пятерки, за которые хвалят родители и учитель.</a:t>
            </a:r>
            <a:endParaRPr lang="ru-RU" dirty="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normAutofit/>
          </a:bodyPr>
          <a:lstStyle/>
          <a:p>
            <a:r>
              <a:rPr lang="ru-RU" sz="3200" b="1" dirty="0" smtClean="0"/>
              <a:t>Причины снижения мотивации учения</a:t>
            </a:r>
            <a:endParaRPr lang="ru-RU" sz="3200" b="1" dirty="0"/>
          </a:p>
        </p:txBody>
      </p:sp>
      <p:sp>
        <p:nvSpPr>
          <p:cNvPr id="3" name="Содержимое 2"/>
          <p:cNvSpPr>
            <a:spLocks noGrp="1"/>
          </p:cNvSpPr>
          <p:nvPr>
            <p:ph idx="1"/>
          </p:nvPr>
        </p:nvSpPr>
        <p:spPr>
          <a:xfrm>
            <a:off x="457200" y="1285860"/>
            <a:ext cx="8229600" cy="5357850"/>
          </a:xfrm>
        </p:spPr>
        <p:txBody>
          <a:bodyPr>
            <a:normAutofit fontScale="62500" lnSpcReduction="20000"/>
          </a:bodyPr>
          <a:lstStyle/>
          <a:p>
            <a:r>
              <a:rPr lang="ru-RU" dirty="0" smtClean="0"/>
              <a:t>Неправильное отношение к учению со стороны обучающегося. </a:t>
            </a:r>
          </a:p>
          <a:p>
            <a:r>
              <a:rPr lang="ru-RU" dirty="0" err="1" smtClean="0"/>
              <a:t>Несформированность</a:t>
            </a:r>
            <a:r>
              <a:rPr lang="ru-RU" dirty="0" smtClean="0"/>
              <a:t> личностных и общественных мотивов для учения. </a:t>
            </a:r>
          </a:p>
          <a:p>
            <a:r>
              <a:rPr lang="ru-RU" dirty="0" smtClean="0"/>
              <a:t>Чрезмерные трудности при усвоении учебного материала, что сочетается с интеллектуальной пассивностью в преодолении этих трудностей. </a:t>
            </a:r>
          </a:p>
          <a:p>
            <a:r>
              <a:rPr lang="ru-RU" dirty="0" smtClean="0"/>
              <a:t>Неправильно сформированные у учащихся способы учебной работы. Ученик не умеет заучивать учебный материал, составлять план своей работы, не умеет решать задачи, пользоваться схемами, картами. </a:t>
            </a:r>
          </a:p>
          <a:p>
            <a:r>
              <a:rPr lang="ru-RU" dirty="0" smtClean="0"/>
              <a:t>Отсутствие у ученика режима дня, или неправильно составленный режим, или систематическое несоблюдение режима дня. </a:t>
            </a:r>
          </a:p>
          <a:p>
            <a:r>
              <a:rPr lang="ru-RU" dirty="0" smtClean="0"/>
              <a:t>Пробелы в фактических знаниях и умениях применять их на практике.</a:t>
            </a:r>
          </a:p>
          <a:p>
            <a:r>
              <a:rPr lang="ru-RU" dirty="0" smtClean="0"/>
              <a:t>Неправильно сформированное у учащихся в семейном воспитании отношение к труду вообще и учебному труду в частности. </a:t>
            </a:r>
          </a:p>
          <a:p>
            <a:r>
              <a:rPr lang="ru-RU" dirty="0" smtClean="0"/>
              <a:t>Несоответствие родительских ожиданий от ребенка и его способностей.</a:t>
            </a:r>
          </a:p>
          <a:p>
            <a:r>
              <a:rPr lang="ru-RU" dirty="0" smtClean="0"/>
              <a:t>Отсутствие у ученика познавательных и учебных интересов, когда главные его интересы не связаны с обучением.</a:t>
            </a:r>
          </a:p>
          <a:p>
            <a:pPr>
              <a:buNone/>
            </a:pPr>
            <a:r>
              <a:rPr lang="ru-RU" dirty="0" smtClean="0"/>
              <a:t> </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368412"/>
          </a:xfrm>
        </p:spPr>
        <p:txBody>
          <a:bodyPr>
            <a:noAutofit/>
          </a:bodyPr>
          <a:lstStyle/>
          <a:p>
            <a:r>
              <a:rPr lang="ru-RU" sz="3200" b="1" dirty="0" smtClean="0"/>
              <a:t>Восстановление положительного отношения к учению и к отдельным учебным предметам и занятиям</a:t>
            </a:r>
            <a:endParaRPr lang="ru-RU" sz="3200" b="1" dirty="0"/>
          </a:p>
        </p:txBody>
      </p:sp>
      <p:sp>
        <p:nvSpPr>
          <p:cNvPr id="3" name="Содержимое 2"/>
          <p:cNvSpPr>
            <a:spLocks noGrp="1"/>
          </p:cNvSpPr>
          <p:nvPr>
            <p:ph idx="1"/>
          </p:nvPr>
        </p:nvSpPr>
        <p:spPr>
          <a:xfrm>
            <a:off x="457200" y="1785926"/>
            <a:ext cx="8229600" cy="4857784"/>
          </a:xfrm>
        </p:spPr>
        <p:txBody>
          <a:bodyPr>
            <a:normAutofit fontScale="62500" lnSpcReduction="20000"/>
          </a:bodyPr>
          <a:lstStyle/>
          <a:p>
            <a:r>
              <a:rPr lang="ru-RU" dirty="0"/>
              <a:t>Н</a:t>
            </a:r>
            <a:r>
              <a:rPr lang="ru-RU" dirty="0" smtClean="0"/>
              <a:t>ачинать с решения этими детьми доступных им задач, поддерживающих их </a:t>
            </a:r>
            <a:r>
              <a:rPr lang="ru-RU" b="1" dirty="0" smtClean="0"/>
              <a:t>уверенность в успехе;</a:t>
            </a:r>
          </a:p>
          <a:p>
            <a:r>
              <a:rPr lang="ru-RU" dirty="0" smtClean="0"/>
              <a:t>Подкреплять даже маленькие удачи, создавать условия для положительных переживаний успеха;</a:t>
            </a:r>
          </a:p>
          <a:p>
            <a:r>
              <a:rPr lang="ru-RU" dirty="0" smtClean="0"/>
              <a:t>Часто спрашивать, терпеливо выслушивать;</a:t>
            </a:r>
          </a:p>
          <a:p>
            <a:r>
              <a:rPr lang="ru-RU" dirty="0" smtClean="0"/>
              <a:t>Формирование направленности на поиск разных способов решения задачи вместо узкой ориентации только на результат;</a:t>
            </a:r>
          </a:p>
          <a:p>
            <a:r>
              <a:rPr lang="ru-RU" dirty="0"/>
              <a:t>У</a:t>
            </a:r>
            <a:r>
              <a:rPr lang="ru-RU" dirty="0" smtClean="0"/>
              <a:t>пражнения по отработке умений учащихся ставить и достигать цели, составлять план своей работы, связывать отдельные действия в систему, выполнять сложные предписания учителя, что в целом улучшит дисциплинированность этих детей; </a:t>
            </a:r>
          </a:p>
          <a:p>
            <a:r>
              <a:rPr lang="ru-RU" dirty="0" smtClean="0"/>
              <a:t>Упражнения по формированию оценочных действий школьников, для чего привлекать самого школьника к оценке своих и чужих знаний, ориентироваться при этом на предыдущие успехи данного ученика, усиливать адекватные критические суждения самого ученика, чаще применять комментирование учителем своей оценки, учитывать, что мотивации учения способствуют более однородный состав класса и совпадения норм внутригрупповых оценок.</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Укреплять в детях собственное умение учиться</a:t>
            </a:r>
            <a:endParaRPr lang="ru-RU" sz="3200" b="1" dirty="0"/>
          </a:p>
        </p:txBody>
      </p:sp>
      <p:sp>
        <p:nvSpPr>
          <p:cNvPr id="3" name="Содержимое 2"/>
          <p:cNvSpPr>
            <a:spLocks noGrp="1"/>
          </p:cNvSpPr>
          <p:nvPr>
            <p:ph idx="1"/>
          </p:nvPr>
        </p:nvSpPr>
        <p:spPr/>
        <p:txBody>
          <a:bodyPr>
            <a:normAutofit fontScale="70000" lnSpcReduction="20000"/>
          </a:bodyPr>
          <a:lstStyle/>
          <a:p>
            <a:r>
              <a:rPr lang="ru-RU" dirty="0" smtClean="0"/>
              <a:t>Устранять пробелы в знаниях, расширять запас знаний и развивать знаний по всем их параметрам (полнота, системность, гибкость, действенность и прочность); </a:t>
            </a:r>
          </a:p>
          <a:p>
            <a:r>
              <a:rPr lang="ru-RU" dirty="0" smtClean="0"/>
              <a:t>Обучать учащихся выполнению действий по инструкции, четкой их последовательности при понимании детей неизбежности и полноты контроля учителя с детальным объяснением нового материала, с использованием наглядных опор, с проговариванием, с обязательным доведением каждого действия до этапа автоматизации; </a:t>
            </a:r>
          </a:p>
          <a:p>
            <a:r>
              <a:rPr lang="ru-RU" dirty="0" smtClean="0"/>
              <a:t>Специально обучать более сложным действиям: различению способа от результата, сопоставлению нескольких способов, изменению способа при необходимости переноса его в новые условия, т.е. умению пользоваться способами и применять их, опираясь при этом на планы, наглядные схемы и т.д.</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Советы родителям - о повышении мотивации учения у обучающихся</a:t>
            </a:r>
            <a:endParaRPr lang="ru-RU" sz="3200" b="1" dirty="0"/>
          </a:p>
        </p:txBody>
      </p:sp>
      <p:sp>
        <p:nvSpPr>
          <p:cNvPr id="3" name="Содержимое 2"/>
          <p:cNvSpPr>
            <a:spLocks noGrp="1"/>
          </p:cNvSpPr>
          <p:nvPr>
            <p:ph idx="1"/>
          </p:nvPr>
        </p:nvSpPr>
        <p:spPr>
          <a:xfrm>
            <a:off x="457200" y="1600200"/>
            <a:ext cx="8229600" cy="5114948"/>
          </a:xfrm>
        </p:spPr>
        <p:txBody>
          <a:bodyPr>
            <a:normAutofit fontScale="25000" lnSpcReduction="20000"/>
          </a:bodyPr>
          <a:lstStyle/>
          <a:p>
            <a:pPr>
              <a:buNone/>
            </a:pPr>
            <a:r>
              <a:rPr lang="ru-RU" sz="5600" dirty="0" smtClean="0"/>
              <a:t>1. </a:t>
            </a:r>
            <a:r>
              <a:rPr lang="ru-RU" sz="5600" b="1" i="1" dirty="0" smtClean="0"/>
              <a:t>Каждый день спрашивайте ребёнка: </a:t>
            </a:r>
            <a:r>
              <a:rPr lang="ru-RU" sz="5600" i="1" dirty="0" smtClean="0"/>
              <a:t>«Как дела? Что было в школе? Как прошел учебный день?». </a:t>
            </a:r>
          </a:p>
          <a:p>
            <a:pPr>
              <a:buNone/>
            </a:pPr>
            <a:r>
              <a:rPr lang="ru-RU" sz="5600" i="1" dirty="0" smtClean="0"/>
              <a:t>         Сделайте такие разговоры привычкой, пусть  ребёнок чувствует вашу заинтересованность в его делах. Поддерживайте своего ребенка независимо от его социального статуса в группе.</a:t>
            </a:r>
            <a:endParaRPr lang="ru-RU" sz="5600" dirty="0" smtClean="0"/>
          </a:p>
          <a:p>
            <a:pPr>
              <a:buNone/>
            </a:pPr>
            <a:r>
              <a:rPr lang="ru-RU" sz="5600" i="1" dirty="0" smtClean="0"/>
              <a:t>2. </a:t>
            </a:r>
            <a:r>
              <a:rPr lang="ru-RU" sz="5600" b="1" i="1" dirty="0" smtClean="0"/>
              <a:t>Предложите свою помощь   </a:t>
            </a:r>
            <a:r>
              <a:rPr lang="ru-RU" sz="5600" i="1" dirty="0" smtClean="0"/>
              <a:t>в выполнении  какого-либо задания. Например, обсудите план сочинения, вместе подберите литературу, но писать за ребёнка сочинение  не надо. </a:t>
            </a:r>
            <a:endParaRPr lang="ru-RU" sz="5600" dirty="0" smtClean="0"/>
          </a:p>
          <a:p>
            <a:pPr>
              <a:buNone/>
            </a:pPr>
            <a:r>
              <a:rPr lang="ru-RU" sz="5600" i="1" dirty="0" smtClean="0"/>
              <a:t>3. </a:t>
            </a:r>
            <a:r>
              <a:rPr lang="ru-RU" sz="5600" b="1" i="1" dirty="0" smtClean="0"/>
              <a:t>Учитесь вместе с детьми. </a:t>
            </a:r>
            <a:r>
              <a:rPr lang="ru-RU" sz="5600" i="1" dirty="0" smtClean="0"/>
              <a:t>Посещайте интересные места, читайте, покупайте книги, посещайте вместе библиотеку. Обсуждайте вместе с ребёнком прочитанное:  что больше всего запомнилось? Что  понравилось, а что нет? Организуйте совместную деятельность.</a:t>
            </a:r>
            <a:endParaRPr lang="ru-RU" sz="5600" dirty="0" smtClean="0"/>
          </a:p>
          <a:p>
            <a:pPr>
              <a:buNone/>
            </a:pPr>
            <a:r>
              <a:rPr lang="ru-RU" sz="5600" i="1" dirty="0" smtClean="0"/>
              <a:t>4. </a:t>
            </a:r>
            <a:r>
              <a:rPr lang="ru-RU" sz="5600" b="1" i="1" dirty="0" smtClean="0"/>
              <a:t>Читайте вместе с детьми книги.</a:t>
            </a:r>
            <a:endParaRPr lang="ru-RU" sz="5600" dirty="0" smtClean="0"/>
          </a:p>
          <a:p>
            <a:pPr>
              <a:buNone/>
            </a:pPr>
            <a:r>
              <a:rPr lang="ru-RU" sz="5600" b="1" i="1" dirty="0" smtClean="0"/>
              <a:t>5. Старайтесь правильно оценивать знания  и достижения ребёнка. </a:t>
            </a:r>
            <a:r>
              <a:rPr lang="ru-RU" sz="5600" i="1" dirty="0" smtClean="0"/>
              <a:t>Никогда не сравнивайте его с другими детьми из класса или детьми родственников и знакомых (из-за этого самооценка  значительно снижается и ребёнок перестаёт верить в свои силы). Используйте во взаимодействии с ребенком его положительный опыт.</a:t>
            </a:r>
            <a:endParaRPr lang="ru-RU" sz="5600" dirty="0" smtClean="0"/>
          </a:p>
          <a:p>
            <a:pPr>
              <a:buNone/>
            </a:pPr>
            <a:r>
              <a:rPr lang="ru-RU" sz="5600" b="1" i="1" dirty="0" smtClean="0"/>
              <a:t>6. Повторяйте ребёнку, что вы ждёте от него хороших оценок, а не того, что он будет вундеркиндом. </a:t>
            </a:r>
            <a:r>
              <a:rPr lang="ru-RU" sz="5600" i="1" dirty="0" smtClean="0"/>
              <a:t>Многие дети в какой-то момент  времени  учатся хуже, чем обычно. Если это произошло, не паникуйте, предложите свою помощь  и поощряйте его за малейший успех.</a:t>
            </a:r>
            <a:endParaRPr lang="ru-RU" sz="5600" dirty="0" smtClean="0"/>
          </a:p>
          <a:p>
            <a:pPr>
              <a:buNone/>
            </a:pPr>
            <a:r>
              <a:rPr lang="ru-RU" sz="5600" b="1" i="1" dirty="0" smtClean="0"/>
              <a:t>7. Допускайте мысль о том, что на ошибках люди учатся.</a:t>
            </a:r>
            <a:endParaRPr lang="ru-RU" sz="5600" dirty="0" smtClean="0"/>
          </a:p>
          <a:p>
            <a:pPr>
              <a:buNone/>
            </a:pPr>
            <a:r>
              <a:rPr lang="ru-RU" sz="5600" b="1" i="1" dirty="0" smtClean="0"/>
              <a:t>8. Старайтесь быть для ребёнка примером человека, который постоянно учится.</a:t>
            </a:r>
            <a:endParaRPr lang="ru-RU" sz="5600" dirty="0" smtClean="0"/>
          </a:p>
          <a:p>
            <a:pPr>
              <a:buNone/>
            </a:pPr>
            <a:r>
              <a:rPr lang="ru-RU" sz="5600" b="1" i="1" dirty="0" smtClean="0"/>
              <a:t>9. Рассказывайте о своей школьной жизни своему ребёнку, </a:t>
            </a:r>
            <a:r>
              <a:rPr lang="ru-RU" sz="5600" i="1" dirty="0" smtClean="0"/>
              <a:t>делая акцент на том, что в вашей жизни были  тоже такие же жизненные ситуации. И как вы вышли из них?</a:t>
            </a:r>
            <a:endParaRPr lang="ru-RU" sz="5600" dirty="0" smtClean="0"/>
          </a:p>
          <a:p>
            <a:pPr>
              <a:buNone/>
            </a:pPr>
            <a:r>
              <a:rPr lang="ru-RU" sz="5600" b="1" i="1" dirty="0" smtClean="0"/>
              <a:t>10. Осуществляйте постоянную связь с педагогами.</a:t>
            </a:r>
            <a:endParaRPr lang="ru-RU" sz="5600" b="1" dirty="0" smtClean="0"/>
          </a:p>
          <a:p>
            <a:pPr>
              <a:buNone/>
            </a:pPr>
            <a:r>
              <a:rPr lang="ru-RU" sz="5600" b="1" i="1" dirty="0" smtClean="0"/>
              <a:t>11. Создавайте условия для возможности показать ребенку свою полезность для других. </a:t>
            </a:r>
            <a:endParaRPr lang="ru-RU" sz="5600" b="1" dirty="0" smtClean="0"/>
          </a:p>
          <a:p>
            <a:pPr>
              <a:buNone/>
            </a:pPr>
            <a:r>
              <a:rPr lang="ru-RU" sz="5600" i="1" dirty="0" smtClean="0"/>
              <a:t>12. У</a:t>
            </a:r>
            <a:r>
              <a:rPr lang="ru-RU" sz="5600" b="1" i="1" dirty="0" smtClean="0"/>
              <a:t> ребёнка должно быть своё место для занятий. </a:t>
            </a:r>
            <a:r>
              <a:rPr lang="ru-RU" sz="5600" i="1" dirty="0" smtClean="0"/>
              <a:t>Предоставьте ему быть полноправным хозяином  своего уголка.</a:t>
            </a:r>
            <a:r>
              <a:rPr lang="ru-RU" dirty="0" smtClean="0"/>
              <a:t> </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646</Words>
  <Application>Microsoft Office PowerPoint</Application>
  <PresentationFormat>Экран (4:3)</PresentationFormat>
  <Paragraphs>70</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                            Для вас, родители!  Мотивация учения – основа успешного обучения  ребенка  в школе</vt:lpstr>
      <vt:lpstr>Мотив. Мотивация.</vt:lpstr>
      <vt:lpstr>Внутренние мотивы</vt:lpstr>
      <vt:lpstr>Внешние мотивы</vt:lpstr>
      <vt:lpstr>Виды мотивов</vt:lpstr>
      <vt:lpstr>Причины снижения мотивации учения</vt:lpstr>
      <vt:lpstr>Восстановление положительного отношения к учению и к отдельным учебным предметам и занятиям</vt:lpstr>
      <vt:lpstr>Укреплять в детях собственное умение учиться</vt:lpstr>
      <vt:lpstr>Советы родителям - о повышении мотивации учения у обучающихся</vt:lpstr>
      <vt:lpstr>Условия школьного успеха</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Мотивация учения – основа успешного усвоения знаний обучающихся</dc:title>
  <dc:creator>Wolf</dc:creator>
  <cp:lastModifiedBy>Wolf</cp:lastModifiedBy>
  <cp:revision>20</cp:revision>
  <dcterms:created xsi:type="dcterms:W3CDTF">2015-12-10T04:57:08Z</dcterms:created>
  <dcterms:modified xsi:type="dcterms:W3CDTF">2016-12-29T04:25:49Z</dcterms:modified>
</cp:coreProperties>
</file>